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61" r:id="rId2"/>
    <p:sldId id="256" r:id="rId3"/>
    <p:sldId id="258" r:id="rId4"/>
    <p:sldId id="257" r:id="rId5"/>
    <p:sldId id="262" r:id="rId6"/>
    <p:sldId id="265" r:id="rId7"/>
    <p:sldId id="259" r:id="rId8"/>
    <p:sldId id="266" r:id="rId9"/>
    <p:sldId id="267" r:id="rId10"/>
    <p:sldId id="263" r:id="rId11"/>
    <p:sldId id="264"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22365E"/>
    <a:srgbClr val="008080"/>
    <a:srgbClr val="99FFCC"/>
    <a:srgbClr val="66FFFF"/>
    <a:srgbClr val="9999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15" autoAdjust="0"/>
    <p:restoredTop sz="86380" autoAdjust="0"/>
  </p:normalViewPr>
  <p:slideViewPr>
    <p:cSldViewPr snapToGrid="0">
      <p:cViewPr>
        <p:scale>
          <a:sx n="75" d="100"/>
          <a:sy n="75" d="100"/>
        </p:scale>
        <p:origin x="605" y="278"/>
      </p:cViewPr>
      <p:guideLst>
        <p:guide orient="horz" pos="2160"/>
        <p:guide pos="3840"/>
      </p:guideLst>
    </p:cSldViewPr>
  </p:slideViewPr>
  <p:outlineViewPr>
    <p:cViewPr>
      <p:scale>
        <a:sx n="33" d="100"/>
        <a:sy n="33" d="100"/>
      </p:scale>
      <p:origin x="21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A8529-1602-4908-BD05-0E711E4599EC}" type="datetimeFigureOut">
              <a:rPr lang="en-US" smtClean="0"/>
              <a:t>11/20/2024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FD4997-3071-4A40-9431-A3C3E47AC1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7ADA1-4C48-43C5-9CF1-6E3C81D9F56E}"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direct.com/science/article/abs/pii/S1568494621001927" TargetMode="External"/><Relationship Id="rId2" Type="http://schemas.openxmlformats.org/officeDocument/2006/relationships/hyperlink" Target="https://www.javatpoint.com/traffic-prediction-using-machine-learning" TargetMode="Externa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hyperlink" Target="https://www.researchgate.net/publication/271191935_Route_Planning_with_Real-Time_Traffic_Predictions" TargetMode="External"/><Relationship Id="rId4" Type="http://schemas.openxmlformats.org/officeDocument/2006/relationships/hyperlink" Target="https://www.scribd.com/document/727711105/Traffic-Prediction-and-Route-Optimization-sara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Rectangle 2"/>
          <p:cNvSpPr/>
          <p:nvPr/>
        </p:nvSpPr>
        <p:spPr>
          <a:xfrm>
            <a:off x="2394430" y="2779520"/>
            <a:ext cx="6691086" cy="1015663"/>
          </a:xfrm>
          <a:prstGeom prst="rect">
            <a:avLst/>
          </a:prstGeom>
        </p:spPr>
        <p:txBody>
          <a:bodyPr wrap="square">
            <a:spAutoFit/>
          </a:bodyPr>
          <a:lstStyle/>
          <a:p>
            <a:pPr algn="ctr"/>
            <a:r>
              <a:rPr lang="en-IN" sz="6000" b="1" dirty="0">
                <a:latin typeface="Times New Roman" panose="02020603050405020304" pitchFamily="18" charset="0"/>
                <a:cs typeface="Times New Roman" panose="02020603050405020304" pitchFamily="18" charset="0"/>
              </a:rPr>
              <a:t>TRA-WELL</a:t>
            </a:r>
          </a:p>
        </p:txBody>
      </p:sp>
      <p:sp>
        <p:nvSpPr>
          <p:cNvPr id="5" name="TextBox 4"/>
          <p:cNvSpPr txBox="1"/>
          <p:nvPr/>
        </p:nvSpPr>
        <p:spPr>
          <a:xfrm>
            <a:off x="535748" y="1567440"/>
            <a:ext cx="1133565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800" dirty="0">
                <a:latin typeface="Times New Roman" pitchFamily="18" charset="0"/>
                <a:cs typeface="Times New Roman" pitchFamily="18" charset="0"/>
              </a:rPr>
              <a:t>DEPARTMENT OF ARTIFICIAL INTELLIGENCE AND DATA SCIENCE</a:t>
            </a:r>
            <a:endParaRPr lang="en-US" sz="2800" dirty="0">
              <a:latin typeface="Times New Roman" pitchFamily="18" charset="0"/>
              <a:cs typeface="Times New Roman" pitchFamily="18" charset="0"/>
            </a:endParaRPr>
          </a:p>
        </p:txBody>
      </p:sp>
      <p:sp>
        <p:nvSpPr>
          <p:cNvPr id="6" name="Rectangle 5"/>
          <p:cNvSpPr/>
          <p:nvPr/>
        </p:nvSpPr>
        <p:spPr>
          <a:xfrm>
            <a:off x="321816" y="4232571"/>
            <a:ext cx="3159110" cy="707886"/>
          </a:xfrm>
          <a:prstGeom prst="rect">
            <a:avLst/>
          </a:prstGeom>
        </p:spPr>
        <p:txBody>
          <a:bodyPr wrap="square">
            <a:spAutoFit/>
          </a:bodyPr>
          <a:lstStyle/>
          <a:p>
            <a:pPr algn="ctr"/>
            <a:r>
              <a:rPr lang="en-IN" sz="4000" b="1" dirty="0">
                <a:latin typeface="Times New Roman" panose="02020603050405020304" pitchFamily="18" charset="0"/>
                <a:cs typeface="Times New Roman" panose="02020603050405020304" pitchFamily="18" charset="0"/>
              </a:rPr>
              <a:t>Developers</a:t>
            </a:r>
          </a:p>
        </p:txBody>
      </p:sp>
      <p:sp>
        <p:nvSpPr>
          <p:cNvPr id="8" name="Rectangle 7"/>
          <p:cNvSpPr/>
          <p:nvPr/>
        </p:nvSpPr>
        <p:spPr>
          <a:xfrm>
            <a:off x="8471280" y="4634094"/>
            <a:ext cx="3398904" cy="1384995"/>
          </a:xfrm>
          <a:prstGeom prst="rect">
            <a:avLst/>
          </a:prstGeom>
        </p:spPr>
        <p:txBody>
          <a:bodyPr wrap="square">
            <a:spAutoFit/>
          </a:bodyPr>
          <a:lstStyle/>
          <a:p>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HEMALATHA L</a:t>
            </a:r>
          </a:p>
          <a:p>
            <a:r>
              <a:rPr lang="en-IN" sz="2800" dirty="0">
                <a:latin typeface="Times New Roman" panose="02020603050405020304" pitchFamily="18" charset="0"/>
                <a:cs typeface="Times New Roman" panose="02020603050405020304" pitchFamily="18" charset="0"/>
              </a:rPr>
              <a:t>231801055</a:t>
            </a:r>
          </a:p>
        </p:txBody>
      </p:sp>
      <p:sp>
        <p:nvSpPr>
          <p:cNvPr id="10" name="TextBox 9"/>
          <p:cNvSpPr txBox="1"/>
          <p:nvPr/>
        </p:nvSpPr>
        <p:spPr>
          <a:xfrm>
            <a:off x="1545132" y="5069296"/>
            <a:ext cx="3701143" cy="954107"/>
          </a:xfrm>
          <a:prstGeom prst="rect">
            <a:avLst/>
          </a:prstGeom>
          <a:noFill/>
        </p:spPr>
        <p:txBody>
          <a:bodyPr wrap="square" rtlCol="0">
            <a:spAutoFit/>
          </a:bodyPr>
          <a:lstStyle/>
          <a:p>
            <a:r>
              <a:rPr lang="en-US" sz="2800" dirty="0">
                <a:latin typeface="Times New Roman" pitchFamily="18" charset="0"/>
                <a:cs typeface="Times New Roman" pitchFamily="18" charset="0"/>
              </a:rPr>
              <a:t>HARINI S</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231801049</a:t>
            </a:r>
          </a:p>
        </p:txBody>
      </p:sp>
      <p:sp>
        <p:nvSpPr>
          <p:cNvPr id="4" name="Rectangle 3">
            <a:extLst>
              <a:ext uri="{FF2B5EF4-FFF2-40B4-BE49-F238E27FC236}">
                <a16:creationId xmlns:a16="http://schemas.microsoft.com/office/drawing/2014/main" id="{C0A1AB86-298F-4477-A349-BE1678E39DB5}"/>
              </a:ext>
            </a:extLst>
          </p:cNvPr>
          <p:cNvSpPr/>
          <p:nvPr/>
        </p:nvSpPr>
        <p:spPr>
          <a:xfrm>
            <a:off x="439284" y="2439380"/>
            <a:ext cx="11453906" cy="4571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DF8C7F83-72C3-E0F4-6533-210E2C671D8A}"/>
              </a:ext>
            </a:extLst>
          </p:cNvPr>
          <p:cNvPicPr>
            <a:picLocks noChangeAspect="1"/>
          </p:cNvPicPr>
          <p:nvPr/>
        </p:nvPicPr>
        <p:blipFill>
          <a:blip r:embed="rId2"/>
          <a:stretch>
            <a:fillRect/>
          </a:stretch>
        </p:blipFill>
        <p:spPr>
          <a:xfrm>
            <a:off x="439284" y="361279"/>
            <a:ext cx="2924175" cy="952500"/>
          </a:xfrm>
          <a:prstGeom prst="rect">
            <a:avLst/>
          </a:prstGeom>
        </p:spPr>
      </p:pic>
      <p:pic>
        <p:nvPicPr>
          <p:cNvPr id="9" name="Picture 8">
            <a:extLst>
              <a:ext uri="{FF2B5EF4-FFF2-40B4-BE49-F238E27FC236}">
                <a16:creationId xmlns:a16="http://schemas.microsoft.com/office/drawing/2014/main" id="{8EC3AEA6-EAFF-80B0-6345-D49ECDBB4387}"/>
              </a:ext>
            </a:extLst>
          </p:cNvPr>
          <p:cNvPicPr>
            <a:picLocks noChangeAspect="1"/>
          </p:cNvPicPr>
          <p:nvPr/>
        </p:nvPicPr>
        <p:blipFill>
          <a:blip r:embed="rId3"/>
          <a:stretch>
            <a:fillRect/>
          </a:stretch>
        </p:blipFill>
        <p:spPr>
          <a:xfrm>
            <a:off x="10663255" y="325024"/>
            <a:ext cx="1000125" cy="1143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a:extLst>
              <a:ext uri="{FF2B5EF4-FFF2-40B4-BE49-F238E27FC236}">
                <a16:creationId xmlns:a16="http://schemas.microsoft.com/office/drawing/2014/main" id="{005F7EB1-199B-4083-8DE0-278BB6B61A43}"/>
              </a:ext>
            </a:extLst>
          </p:cNvPr>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pic>
        <p:nvPicPr>
          <p:cNvPr id="5" name="Picture 4">
            <a:extLst>
              <a:ext uri="{FF2B5EF4-FFF2-40B4-BE49-F238E27FC236}">
                <a16:creationId xmlns:a16="http://schemas.microsoft.com/office/drawing/2014/main" id="{51B013B2-6CD2-45B1-B31C-E880FA83D070}"/>
              </a:ext>
            </a:extLst>
          </p:cNvPr>
          <p:cNvPicPr>
            <a:picLocks noChangeAspect="1"/>
          </p:cNvPicPr>
          <p:nvPr/>
        </p:nvPicPr>
        <p:blipFill>
          <a:blip r:embed="rId2"/>
          <a:stretch>
            <a:fillRect/>
          </a:stretch>
        </p:blipFill>
        <p:spPr>
          <a:xfrm>
            <a:off x="6248400" y="1506070"/>
            <a:ext cx="5522258" cy="4589929"/>
          </a:xfrm>
          <a:prstGeom prst="rect">
            <a:avLst/>
          </a:prstGeom>
        </p:spPr>
      </p:pic>
      <p:sp>
        <p:nvSpPr>
          <p:cNvPr id="6" name="AutoShape 4">
            <a:extLst>
              <a:ext uri="{FF2B5EF4-FFF2-40B4-BE49-F238E27FC236}">
                <a16:creationId xmlns:a16="http://schemas.microsoft.com/office/drawing/2014/main" id="{7406604A-7CD6-4412-9E4D-6A18DBEA46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5ECF2E1B-5544-441F-97ED-BDF9320EE3CE}"/>
              </a:ext>
            </a:extLst>
          </p:cNvPr>
          <p:cNvPicPr>
            <a:picLocks noChangeAspect="1"/>
          </p:cNvPicPr>
          <p:nvPr/>
        </p:nvPicPr>
        <p:blipFill>
          <a:blip r:embed="rId3"/>
          <a:stretch>
            <a:fillRect/>
          </a:stretch>
        </p:blipFill>
        <p:spPr>
          <a:xfrm>
            <a:off x="421342" y="1613646"/>
            <a:ext cx="5405716" cy="4482353"/>
          </a:xfrm>
          <a:prstGeom prst="rect">
            <a:avLst/>
          </a:prstGeom>
        </p:spPr>
      </p:pic>
      <p:sp>
        <p:nvSpPr>
          <p:cNvPr id="9" name="TextBox 8">
            <a:extLst>
              <a:ext uri="{FF2B5EF4-FFF2-40B4-BE49-F238E27FC236}">
                <a16:creationId xmlns:a16="http://schemas.microsoft.com/office/drawing/2014/main" id="{874E9B33-CD49-493E-A986-ED85D8F9322E}"/>
              </a:ext>
            </a:extLst>
          </p:cNvPr>
          <p:cNvSpPr txBox="1"/>
          <p:nvPr/>
        </p:nvSpPr>
        <p:spPr>
          <a:xfrm>
            <a:off x="466165" y="452880"/>
            <a:ext cx="3200400"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105125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Rectangle 2"/>
          <p:cNvSpPr/>
          <p:nvPr/>
        </p:nvSpPr>
        <p:spPr>
          <a:xfrm>
            <a:off x="246743" y="221947"/>
            <a:ext cx="3616696" cy="707886"/>
          </a:xfrm>
          <a:prstGeom prst="rect">
            <a:avLst/>
          </a:prstGeom>
        </p:spPr>
        <p:txBody>
          <a:bodyPr wrap="none">
            <a:spAutoFit/>
          </a:bodyPr>
          <a:lstStyle/>
          <a:p>
            <a:r>
              <a:rPr lang="en-IN" sz="4000" dirty="0">
                <a:latin typeface="Times New Roman" panose="02020603050405020304" pitchFamily="18" charset="0"/>
                <a:cs typeface="Times New Roman" panose="02020603050405020304" pitchFamily="18" charset="0"/>
              </a:rPr>
              <a:t> CONCLUSION</a:t>
            </a:r>
            <a:endParaRPr lang="en-US" sz="4000" dirty="0"/>
          </a:p>
        </p:txBody>
      </p:sp>
      <p:sp>
        <p:nvSpPr>
          <p:cNvPr id="4" name="TextBox 3"/>
          <p:cNvSpPr txBox="1"/>
          <p:nvPr/>
        </p:nvSpPr>
        <p:spPr>
          <a:xfrm>
            <a:off x="318461" y="943508"/>
            <a:ext cx="11698514" cy="6001643"/>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conclusion, our project, </a:t>
            </a:r>
            <a:r>
              <a:rPr lang="en-US" sz="2400" b="1" dirty="0" err="1">
                <a:latin typeface="Times New Roman" panose="02020603050405020304" pitchFamily="18" charset="0"/>
                <a:cs typeface="Times New Roman" panose="02020603050405020304" pitchFamily="18" charset="0"/>
              </a:rPr>
              <a:t>Tra</a:t>
            </a:r>
            <a:r>
              <a:rPr lang="en-US" sz="2400" b="1" dirty="0">
                <a:latin typeface="Times New Roman" panose="02020603050405020304" pitchFamily="18" charset="0"/>
                <a:cs typeface="Times New Roman" panose="02020603050405020304" pitchFamily="18" charset="0"/>
              </a:rPr>
              <a:t>-Well: A Traffic Route Planner</a:t>
            </a:r>
            <a:r>
              <a:rPr lang="en-US" sz="2400" dirty="0">
                <a:latin typeface="Times New Roman" panose="02020603050405020304" pitchFamily="18" charset="0"/>
                <a:cs typeface="Times New Roman" panose="02020603050405020304" pitchFamily="18" charset="0"/>
              </a:rPr>
              <a:t>, successfully integrates machine learning with geospatial analysis to predict travel times and provide optimized route suggestions for users. By utilizing a Random Forest Regressor, we demonstrated the ability to predict travel time accurately based on key factors such as route length, traffic conditions, and time of day. This prediction aids users in making informed decisions about their travel plans, ensuring greater efficiency and </a:t>
            </a:r>
            <a:r>
              <a:rPr lang="en-US" sz="2400" dirty="0" err="1">
                <a:latin typeface="Times New Roman" panose="02020603050405020304" pitchFamily="18" charset="0"/>
                <a:cs typeface="Times New Roman" panose="02020603050405020304" pitchFamily="18" charset="0"/>
              </a:rPr>
              <a:t>convenience.The</a:t>
            </a:r>
            <a:r>
              <a:rPr lang="en-US" sz="2400" dirty="0">
                <a:latin typeface="Times New Roman" panose="02020603050405020304" pitchFamily="18" charset="0"/>
                <a:cs typeface="Times New Roman" panose="02020603050405020304" pitchFamily="18" charset="0"/>
              </a:rPr>
              <a:t> use of </a:t>
            </a:r>
            <a:r>
              <a:rPr lang="en-US" sz="2400" b="1" dirty="0" err="1">
                <a:latin typeface="Times New Roman" panose="02020603050405020304" pitchFamily="18" charset="0"/>
                <a:cs typeface="Times New Roman" panose="02020603050405020304" pitchFamily="18" charset="0"/>
              </a:rPr>
              <a:t>OSMnx</a:t>
            </a:r>
            <a:r>
              <a:rPr lang="en-US" sz="2400" dirty="0">
                <a:latin typeface="Times New Roman" panose="02020603050405020304" pitchFamily="18" charset="0"/>
                <a:cs typeface="Times New Roman" panose="02020603050405020304" pitchFamily="18" charset="0"/>
              </a:rPr>
              <a:t> and </a:t>
            </a:r>
            <a:r>
              <a:rPr lang="en-US" sz="2400" b="1" dirty="0" err="1">
                <a:latin typeface="Times New Roman" panose="02020603050405020304" pitchFamily="18" charset="0"/>
                <a:cs typeface="Times New Roman" panose="02020603050405020304" pitchFamily="18" charset="0"/>
              </a:rPr>
              <a:t>NetworkX</a:t>
            </a:r>
            <a:r>
              <a:rPr lang="en-US" sz="2400" dirty="0">
                <a:latin typeface="Times New Roman" panose="02020603050405020304" pitchFamily="18" charset="0"/>
                <a:cs typeface="Times New Roman" panose="02020603050405020304" pitchFamily="18" charset="0"/>
              </a:rPr>
              <a:t> for mapping and route optimization, coupled with an interactive visualization using </a:t>
            </a:r>
            <a:r>
              <a:rPr lang="en-US" sz="2400" b="1" dirty="0">
                <a:latin typeface="Times New Roman" panose="02020603050405020304" pitchFamily="18" charset="0"/>
                <a:cs typeface="Times New Roman" panose="02020603050405020304" pitchFamily="18" charset="0"/>
              </a:rPr>
              <a:t>Folium</a:t>
            </a:r>
            <a:r>
              <a:rPr lang="en-US" sz="2400" dirty="0">
                <a:latin typeface="Times New Roman" panose="02020603050405020304" pitchFamily="18" charset="0"/>
                <a:cs typeface="Times New Roman" panose="02020603050405020304" pitchFamily="18" charset="0"/>
              </a:rPr>
              <a:t>, highlights the project's practical applicability. The integration of machine learning enables dynamic travel time estimation, which can be further enhanced by incorporating real-time traffic data and user-specific patterns.</a:t>
            </a:r>
          </a:p>
          <a:p>
            <a:pPr algn="just"/>
            <a:r>
              <a:rPr lang="en-US" sz="2400" dirty="0">
                <a:latin typeface="Times New Roman" panose="02020603050405020304" pitchFamily="18" charset="0"/>
                <a:cs typeface="Times New Roman" panose="02020603050405020304" pitchFamily="18" charset="0"/>
              </a:rPr>
              <a:t>Overall, </a:t>
            </a:r>
            <a:r>
              <a:rPr lang="en-US" sz="2400" b="1" dirty="0" err="1">
                <a:latin typeface="Times New Roman" panose="02020603050405020304" pitchFamily="18" charset="0"/>
                <a:cs typeface="Times New Roman" panose="02020603050405020304" pitchFamily="18" charset="0"/>
              </a:rPr>
              <a:t>Tra</a:t>
            </a:r>
            <a:r>
              <a:rPr lang="en-US" sz="2400" b="1" dirty="0">
                <a:latin typeface="Times New Roman" panose="02020603050405020304" pitchFamily="18" charset="0"/>
                <a:cs typeface="Times New Roman" panose="02020603050405020304" pitchFamily="18" charset="0"/>
              </a:rPr>
              <a:t>-Well</a:t>
            </a:r>
            <a:r>
              <a:rPr lang="en-US" sz="2400" dirty="0">
                <a:latin typeface="Times New Roman" panose="02020603050405020304" pitchFamily="18" charset="0"/>
                <a:cs typeface="Times New Roman" panose="02020603050405020304" pitchFamily="18" charset="0"/>
              </a:rPr>
              <a:t> demonstrates the potential of combining machine learning with geospatial technology to address everyday challenges in urban mobility. This project lays a strong foundation for future innovations in smart route planning and personalized travel assistance, ultimately contributing to more efficient and user-centric transportation systems.</a:t>
            </a:r>
          </a:p>
          <a:p>
            <a:pPr algn="just"/>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F08A083-861F-4F9F-A78D-B2277F7FB797}"/>
              </a:ext>
            </a:extLst>
          </p:cNvPr>
          <p:cNvSpPr txBox="1"/>
          <p:nvPr/>
        </p:nvSpPr>
        <p:spPr>
          <a:xfrm>
            <a:off x="1559859" y="4004610"/>
            <a:ext cx="7590864" cy="461665"/>
          </a:xfrm>
          <a:prstGeom prst="rect">
            <a:avLst/>
          </a:prstGeom>
          <a:noFill/>
        </p:spPr>
        <p:txBody>
          <a:bodyPr wrap="square">
            <a:spAutoFit/>
          </a:bodyPr>
          <a:lstStyle/>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2072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p:cNvSpPr txBox="1"/>
          <p:nvPr/>
        </p:nvSpPr>
        <p:spPr>
          <a:xfrm>
            <a:off x="1142035" y="353074"/>
            <a:ext cx="9907929"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REFERENCE</a:t>
            </a:r>
          </a:p>
        </p:txBody>
      </p:sp>
      <p:sp>
        <p:nvSpPr>
          <p:cNvPr id="5" name="TextBox 4"/>
          <p:cNvSpPr txBox="1"/>
          <p:nvPr/>
        </p:nvSpPr>
        <p:spPr>
          <a:xfrm>
            <a:off x="452176" y="1191589"/>
            <a:ext cx="5858189" cy="5632311"/>
          </a:xfrm>
          <a:prstGeom prst="rect">
            <a:avLst/>
          </a:prstGeom>
          <a:noFill/>
        </p:spPr>
        <p:txBody>
          <a:bodyPr wrap="square" rtlCol="0">
            <a:spAutoFit/>
          </a:bodyPr>
          <a:lstStyle/>
          <a:p>
            <a:pPr marL="342900" indent="-342900">
              <a:buSzPct val="1000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hlinkClick r:id="rId2"/>
              </a:rPr>
              <a:t>https://www.javatpoint.com/traffic-prediction-using-machine-learning</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a:p>
            <a:pPr marL="342900" indent="-342900">
              <a:buSzPct val="1000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hlinkClick r:id="rId3"/>
              </a:rPr>
              <a:t>https://www.sciencedirect.com/science/article/abs/pii/S1568494621001927</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a:p>
            <a:pPr marL="342900" indent="-342900">
              <a:buSzPct val="100000"/>
              <a:buFont typeface="Wingdings" panose="05000000000000000000" pitchFamily="2" charset="2"/>
              <a:buChar char="q"/>
            </a:pPr>
            <a:r>
              <a:rPr lang="en-IN" sz="2400" dirty="0">
                <a:effectLst/>
                <a:latin typeface="Times New Roman" panose="02020603050405020304" pitchFamily="18" charset="0"/>
                <a:cs typeface="Times New Roman" panose="02020603050405020304" pitchFamily="18" charset="0"/>
                <a:hlinkClick r:id="rId4"/>
              </a:rPr>
              <a:t>https://www.scribd.com/document/727711105/Traffic-Prediction-and-Route-Optimization-saran</a:t>
            </a:r>
            <a:br>
              <a:rPr lang="en-IN" sz="2400" dirty="0">
                <a:effectLst/>
                <a:latin typeface="Times New Roman" panose="02020603050405020304" pitchFamily="18" charset="0"/>
                <a:cs typeface="Times New Roman" panose="02020603050405020304" pitchFamily="18" charset="0"/>
              </a:rPr>
            </a:br>
            <a:endParaRPr lang="en-IN" sz="2400" dirty="0">
              <a:effectLst/>
              <a:latin typeface="Times New Roman" panose="02020603050405020304" pitchFamily="18" charset="0"/>
              <a:cs typeface="Times New Roman" panose="02020603050405020304" pitchFamily="18" charset="0"/>
            </a:endParaRPr>
          </a:p>
          <a:p>
            <a:pPr marL="342900" indent="-342900">
              <a:buSzPct val="100000"/>
              <a:buFont typeface="Wingdings" panose="05000000000000000000" pitchFamily="2" charset="2"/>
              <a:buChar char="q"/>
            </a:pPr>
            <a:r>
              <a:rPr lang="en-IN" sz="2400" dirty="0">
                <a:effectLst/>
                <a:latin typeface="Times New Roman" panose="02020603050405020304" pitchFamily="18" charset="0"/>
                <a:cs typeface="Times New Roman" panose="02020603050405020304" pitchFamily="18" charset="0"/>
                <a:hlinkClick r:id="rId5"/>
              </a:rPr>
              <a:t>https://www.researchgate.net/publication/271191935_Route_Planning_with_Real-Time_Traffic_Predictions</a:t>
            </a:r>
            <a:br>
              <a:rPr lang="en-IN" sz="2400" dirty="0">
                <a:effectLst/>
                <a:latin typeface="Times New Roman" panose="02020603050405020304" pitchFamily="18" charset="0"/>
                <a:cs typeface="Times New Roman" panose="02020603050405020304" pitchFamily="18" charset="0"/>
              </a:rPr>
            </a:br>
            <a:endParaRPr lang="en-IN" sz="2400" dirty="0">
              <a:effectLst/>
              <a:latin typeface="Times New Roman" panose="02020603050405020304" pitchFamily="18" charset="0"/>
              <a:cs typeface="Times New Roman" panose="02020603050405020304" pitchFamily="18" charset="0"/>
            </a:endParaRPr>
          </a:p>
          <a:p>
            <a:pPr marL="342900" indent="-342900">
              <a:buSzPct val="1000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1824" y="353074"/>
            <a:ext cx="5384156" cy="60882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9" name="TextBox 8"/>
          <p:cNvSpPr txBox="1"/>
          <p:nvPr/>
        </p:nvSpPr>
        <p:spPr>
          <a:xfrm>
            <a:off x="323586" y="260390"/>
            <a:ext cx="5972536"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PROBLEM STATEMENT</a:t>
            </a:r>
          </a:p>
        </p:txBody>
      </p:sp>
      <p:sp>
        <p:nvSpPr>
          <p:cNvPr id="11" name="TextBox 10"/>
          <p:cNvSpPr txBox="1"/>
          <p:nvPr/>
        </p:nvSpPr>
        <p:spPr>
          <a:xfrm>
            <a:off x="319314" y="943428"/>
            <a:ext cx="5849807" cy="2308324"/>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Users need an intelligent, data-driven system to predict travel times accurately and suggest optimal routes by analyzing traffic patterns, weather conditions, and route distances. This can save time, reduce fuel costs, and improve overall travel experience.</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7" y="435428"/>
            <a:ext cx="5550264" cy="6005997"/>
          </a:xfrm>
          <a:prstGeom prst="rect">
            <a:avLst/>
          </a:prstGeom>
        </p:spPr>
      </p:pic>
      <p:sp>
        <p:nvSpPr>
          <p:cNvPr id="15" name="Rectangle 14"/>
          <p:cNvSpPr/>
          <p:nvPr/>
        </p:nvSpPr>
        <p:spPr>
          <a:xfrm>
            <a:off x="353388" y="3128220"/>
            <a:ext cx="3338222" cy="707886"/>
          </a:xfrm>
          <a:prstGeom prst="rect">
            <a:avLst/>
          </a:prstGeom>
        </p:spPr>
        <p:txBody>
          <a:bodyPr wrap="none">
            <a:spAutoFit/>
          </a:bodyPr>
          <a:lstStyle/>
          <a:p>
            <a:r>
              <a:rPr lang="en-IN" sz="4000" dirty="0">
                <a:latin typeface="Times New Roman" panose="02020603050405020304" pitchFamily="18" charset="0"/>
                <a:cs typeface="Times New Roman" panose="02020603050405020304" pitchFamily="18" charset="0"/>
              </a:rPr>
              <a:t>MOTIVATION</a:t>
            </a:r>
          </a:p>
        </p:txBody>
      </p:sp>
      <p:sp>
        <p:nvSpPr>
          <p:cNvPr id="17" name="Rectangle 16"/>
          <p:cNvSpPr/>
          <p:nvPr/>
        </p:nvSpPr>
        <p:spPr>
          <a:xfrm>
            <a:off x="319314" y="3786779"/>
            <a:ext cx="5921828" cy="2715622"/>
          </a:xfrm>
          <a:prstGeom prst="rect">
            <a:avLst/>
          </a:prstGeom>
        </p:spPr>
        <p:txBody>
          <a:bodyPr wrap="square">
            <a:spAutoFit/>
          </a:bodyPr>
          <a:lstStyle/>
          <a:p>
            <a:pPr algn="just"/>
            <a:r>
              <a:rPr lang="en-US" sz="2400" dirty="0">
                <a:latin typeface="Times New Roman" pitchFamily="18" charset="0"/>
                <a:cs typeface="Times New Roman" pitchFamily="18" charset="0"/>
              </a:rPr>
              <a:t>The </a:t>
            </a:r>
            <a:r>
              <a:rPr lang="en-US" sz="2400" b="1" dirty="0" err="1">
                <a:latin typeface="Times New Roman" pitchFamily="18" charset="0"/>
                <a:cs typeface="Times New Roman" pitchFamily="18" charset="0"/>
              </a:rPr>
              <a:t>Tra</a:t>
            </a:r>
            <a:r>
              <a:rPr lang="en-US" sz="2400" b="1" dirty="0">
                <a:latin typeface="Times New Roman" pitchFamily="18" charset="0"/>
                <a:cs typeface="Times New Roman" pitchFamily="18" charset="0"/>
              </a:rPr>
              <a:t>-Well</a:t>
            </a:r>
            <a:r>
              <a:rPr lang="en-US" sz="2400" dirty="0">
                <a:latin typeface="Times New Roman" pitchFamily="18" charset="0"/>
                <a:cs typeface="Times New Roman" pitchFamily="18" charset="0"/>
              </a:rPr>
              <a:t> project aims to tackle the growing challenges of traffic congestion and unpredictable travel times by leveraging machine learning to deliver accurate, data-driven route planning. This smart solution minimizes fuel consumption, saves time, and enhances commuting efficiency for users</a:t>
            </a:r>
            <a:r>
              <a:rPr lang="en-US" dirty="0"/>
              <a:t>.</a:t>
            </a:r>
            <a:r>
              <a:rPr lang="en-US" dirty="0">
                <a:latin typeface="Times New Roman" pitchFamily="18" charset="0"/>
                <a:cs typeface="Times New Roman" pitchFamily="18"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p:cNvSpPr txBox="1"/>
          <p:nvPr/>
        </p:nvSpPr>
        <p:spPr>
          <a:xfrm>
            <a:off x="1956123" y="347241"/>
            <a:ext cx="7743462"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OBJECTIVES</a:t>
            </a:r>
          </a:p>
        </p:txBody>
      </p:sp>
      <p:sp>
        <p:nvSpPr>
          <p:cNvPr id="4" name="TextBox 3"/>
          <p:cNvSpPr txBox="1"/>
          <p:nvPr/>
        </p:nvSpPr>
        <p:spPr>
          <a:xfrm>
            <a:off x="492888" y="1395828"/>
            <a:ext cx="5548132" cy="2431435"/>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Time Savings</a:t>
            </a:r>
          </a:p>
          <a:p>
            <a:pPr algn="just"/>
            <a:r>
              <a:rPr lang="en-US" sz="2000" dirty="0">
                <a:latin typeface="Times New Roman" panose="02020603050405020304" pitchFamily="18" charset="0"/>
                <a:cs typeface="Times New Roman" panose="02020603050405020304" pitchFamily="18" charset="0"/>
              </a:rPr>
              <a:t>By providing the most efficient route recommendations, the system will help commuters save valuable time, allowing them to spend less time in traffic and more time on productive or personal activities.</a:t>
            </a:r>
          </a:p>
          <a:p>
            <a:endParaRPr lang="en-IN" sz="2000" dirty="0">
              <a:latin typeface="Times New Roman" panose="02020603050405020304" pitchFamily="18" charset="0"/>
              <a:cs typeface="Times New Roman" panose="02020603050405020304" pitchFamily="18" charset="0"/>
            </a:endParaRPr>
          </a:p>
        </p:txBody>
      </p:sp>
      <p:pic>
        <p:nvPicPr>
          <p:cNvPr id="17" name="Graphic 16" descr="Clock with solid fill"/>
          <p:cNvPicPr>
            <a:picLocks noChangeAspect="1"/>
          </p:cNvPicPr>
          <p:nvPr/>
        </p:nvPicPr>
        <p:blipFill>
          <a:blip r:embed="rId2" cstate="print">
            <a:extLst>
              <a:ext uri="{96DAC541-7B7A-43D3-8B79-37D633B846F1}">
                <asvg:svgBlip xmlns:asvg="http://schemas.microsoft.com/office/drawing/2016/SVG/main" r:embed="rId3"/>
              </a:ext>
            </a:extLst>
          </a:blip>
          <a:stretch>
            <a:fillRect/>
          </a:stretch>
        </p:blipFill>
        <p:spPr>
          <a:xfrm>
            <a:off x="547868" y="1402368"/>
            <a:ext cx="588380" cy="588380"/>
          </a:xfrm>
          <a:prstGeom prst="rect">
            <a:avLst/>
          </a:prstGeom>
        </p:spPr>
      </p:pic>
      <p:sp>
        <p:nvSpPr>
          <p:cNvPr id="18" name="TextBox 17"/>
          <p:cNvSpPr txBox="1"/>
          <p:nvPr/>
        </p:nvSpPr>
        <p:spPr>
          <a:xfrm>
            <a:off x="6412375" y="1402368"/>
            <a:ext cx="5231757" cy="2116336"/>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Fuel Efficiency</a:t>
            </a:r>
          </a:p>
          <a:p>
            <a:pPr algn="just"/>
            <a:r>
              <a:rPr lang="en-US" sz="2000" dirty="0">
                <a:latin typeface="Times New Roman" panose="02020603050405020304" pitchFamily="18" charset="0"/>
                <a:cs typeface="Times New Roman" panose="02020603050405020304" pitchFamily="18" charset="0"/>
              </a:rPr>
              <a:t>The system's focus on fuel-efficient routes will contribute to reduced fuel consumption and lower environmental impact, supporting sustainable transportation initiatives in urban areas.</a:t>
            </a:r>
          </a:p>
        </p:txBody>
      </p:sp>
      <p:pic>
        <p:nvPicPr>
          <p:cNvPr id="20" name="Graphic 19" descr="Car with solid fill"/>
          <p:cNvPicPr>
            <a:picLocks noChangeAspect="1"/>
          </p:cNvPicPr>
          <p:nvPr/>
        </p:nvPicPr>
        <p:blipFill>
          <a:blip r:embed="rId4" cstate="print">
            <a:extLst>
              <a:ext uri="{96DAC541-7B7A-43D3-8B79-37D633B846F1}">
                <asvg:svgBlip xmlns:asvg="http://schemas.microsoft.com/office/drawing/2016/SVG/main" r:embed="rId5"/>
              </a:ext>
            </a:extLst>
          </a:blip>
          <a:stretch>
            <a:fillRect/>
          </a:stretch>
        </p:blipFill>
        <p:spPr>
          <a:xfrm>
            <a:off x="6533907" y="1340635"/>
            <a:ext cx="700271" cy="700271"/>
          </a:xfrm>
          <a:prstGeom prst="rect">
            <a:avLst/>
          </a:prstGeom>
        </p:spPr>
      </p:pic>
      <p:sp>
        <p:nvSpPr>
          <p:cNvPr id="21" name="TextBox 20"/>
          <p:cNvSpPr txBox="1"/>
          <p:nvPr/>
        </p:nvSpPr>
        <p:spPr>
          <a:xfrm>
            <a:off x="536292" y="3827260"/>
            <a:ext cx="5504728" cy="2123658"/>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Reduced Stress</a:t>
            </a:r>
          </a:p>
          <a:p>
            <a:pPr algn="just"/>
            <a:r>
              <a:rPr lang="en-US" sz="2000" dirty="0">
                <a:latin typeface="Times New Roman" panose="02020603050405020304" pitchFamily="18" charset="0"/>
                <a:cs typeface="Times New Roman" panose="02020603050405020304" pitchFamily="18" charset="0"/>
              </a:rPr>
              <a:t>The reliable and responsive nature of the route recommendation system will alleviate the anxiety and frustration often associated with navigating through unpredictable traffic conditions, leading to a more positive commuting experience.</a:t>
            </a:r>
          </a:p>
        </p:txBody>
      </p:sp>
      <p:pic>
        <p:nvPicPr>
          <p:cNvPr id="23" name="Graphic 22" descr="Heart with pulse with solid fill"/>
          <p:cNvPicPr>
            <a:picLocks noChangeAspect="1"/>
          </p:cNvPicPr>
          <p:nvPr/>
        </p:nvPicPr>
        <p:blipFill>
          <a:blip r:embed="rId6" cstate="print">
            <a:extLst>
              <a:ext uri="{96DAC541-7B7A-43D3-8B79-37D633B846F1}">
                <asvg:svgBlip xmlns:asvg="http://schemas.microsoft.com/office/drawing/2016/SVG/main" r:embed="rId7"/>
              </a:ext>
            </a:extLst>
          </a:blip>
          <a:stretch>
            <a:fillRect/>
          </a:stretch>
        </p:blipFill>
        <p:spPr>
          <a:xfrm>
            <a:off x="547868" y="3833803"/>
            <a:ext cx="588381" cy="588381"/>
          </a:xfrm>
          <a:prstGeom prst="rect">
            <a:avLst/>
          </a:prstGeom>
        </p:spPr>
      </p:pic>
      <p:sp>
        <p:nvSpPr>
          <p:cNvPr id="24" name="TextBox 23"/>
          <p:cNvSpPr txBox="1"/>
          <p:nvPr/>
        </p:nvSpPr>
        <p:spPr>
          <a:xfrm>
            <a:off x="6427811" y="3827260"/>
            <a:ext cx="5179673" cy="2166596"/>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Economic Benefits</a:t>
            </a:r>
          </a:p>
          <a:p>
            <a:pPr algn="just"/>
            <a:r>
              <a:rPr lang="en-US" sz="2000" dirty="0">
                <a:latin typeface="Times New Roman" panose="02020603050405020304" pitchFamily="18" charset="0"/>
                <a:cs typeface="Times New Roman" panose="02020603050405020304" pitchFamily="18" charset="0"/>
              </a:rPr>
              <a:t>By optimizing transportation efficiency and reducing congestion, the system can contribute to improved economic productivity and competitiveness for businesses and individuals in urban areas.</a:t>
            </a:r>
          </a:p>
        </p:txBody>
      </p:sp>
      <p:pic>
        <p:nvPicPr>
          <p:cNvPr id="26" name="Graphic 25" descr="Coins with solid fill"/>
          <p:cNvPicPr>
            <a:picLocks noChangeAspect="1"/>
          </p:cNvPicPr>
          <p:nvPr/>
        </p:nvPicPr>
        <p:blipFill>
          <a:blip r:embed="rId8" cstate="print">
            <a:extLst>
              <a:ext uri="{96DAC541-7B7A-43D3-8B79-37D633B846F1}">
                <asvg:svgBlip xmlns:asvg="http://schemas.microsoft.com/office/drawing/2016/SVG/main" r:embed="rId9"/>
              </a:ext>
            </a:extLst>
          </a:blip>
          <a:stretch>
            <a:fillRect/>
          </a:stretch>
        </p:blipFill>
        <p:spPr>
          <a:xfrm>
            <a:off x="6427811" y="3878170"/>
            <a:ext cx="544014" cy="5440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7" name="TextBox 6"/>
          <p:cNvSpPr txBox="1"/>
          <p:nvPr/>
        </p:nvSpPr>
        <p:spPr>
          <a:xfrm>
            <a:off x="613458" y="322262"/>
            <a:ext cx="8160152"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         ABSTRACT</a:t>
            </a:r>
          </a:p>
        </p:txBody>
      </p:sp>
      <p:sp>
        <p:nvSpPr>
          <p:cNvPr id="8" name="TextBox 7"/>
          <p:cNvSpPr txBox="1"/>
          <p:nvPr/>
        </p:nvSpPr>
        <p:spPr>
          <a:xfrm>
            <a:off x="353381" y="969819"/>
            <a:ext cx="6700562" cy="5632311"/>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        </a:t>
            </a:r>
            <a:r>
              <a:rPr lang="en-US" sz="2400" dirty="0">
                <a:latin typeface="Times New Roman" pitchFamily="18" charset="0"/>
                <a:cs typeface="Times New Roman" pitchFamily="18" charset="0"/>
              </a:rPr>
              <a:t>In today's bustling urban landscapes, navigating through congested traffic remains a persistent challenge. This project develops an enhanced route planning application that provides users with multiple route options between a source and destination, along with traffic-aware estimates of travel time. The system utilizes graph-based routing, historical traffic patterns, and real-time simulations to predict congestion levels and their impact on travel time. By incorporating machine learning, the application learns from past data to improve its travel time estimates. An interactive map visualizes the route options, travel duration, distance, and traffic density, enabling users to make informed transportation decisions.</a:t>
            </a:r>
            <a:endParaRPr lang="en-IN" sz="2400" dirty="0">
              <a:latin typeface="Times New Roman" pitchFamily="18" charset="0"/>
              <a:cs typeface="Times New Roman"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037" y="1414725"/>
            <a:ext cx="4614437" cy="50489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Rectangle 2"/>
          <p:cNvSpPr/>
          <p:nvPr/>
        </p:nvSpPr>
        <p:spPr>
          <a:xfrm>
            <a:off x="246743" y="221947"/>
            <a:ext cx="4185761" cy="707886"/>
          </a:xfrm>
          <a:prstGeom prst="rect">
            <a:avLst/>
          </a:prstGeom>
        </p:spPr>
        <p:txBody>
          <a:bodyPr wrap="none">
            <a:spAutoFit/>
          </a:bodyPr>
          <a:lstStyle/>
          <a:p>
            <a:r>
              <a:rPr lang="en-IN" sz="4000" dirty="0">
                <a:latin typeface="Times New Roman" panose="02020603050405020304" pitchFamily="18" charset="0"/>
                <a:cs typeface="Times New Roman" panose="02020603050405020304" pitchFamily="18" charset="0"/>
              </a:rPr>
              <a:t> INTRODUCTION</a:t>
            </a:r>
            <a:endParaRPr lang="en-US" sz="4000" dirty="0"/>
          </a:p>
        </p:txBody>
      </p:sp>
      <p:sp>
        <p:nvSpPr>
          <p:cNvPr id="4" name="TextBox 3"/>
          <p:cNvSpPr txBox="1"/>
          <p:nvPr/>
        </p:nvSpPr>
        <p:spPr>
          <a:xfrm>
            <a:off x="246743" y="860611"/>
            <a:ext cx="11698514"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Traffic congestion and unpredictable travel times have become significant challenges in urban areas, impacting daily commuters and logistics operations. To address these issues, </a:t>
            </a:r>
            <a:r>
              <a:rPr lang="en-US" sz="2400" b="1" dirty="0" err="1">
                <a:latin typeface="Times New Roman" panose="02020603050405020304" pitchFamily="18" charset="0"/>
                <a:cs typeface="Times New Roman" panose="02020603050405020304" pitchFamily="18" charset="0"/>
              </a:rPr>
              <a:t>Tra</a:t>
            </a:r>
            <a:r>
              <a:rPr lang="en-US" sz="2400" b="1" dirty="0">
                <a:latin typeface="Times New Roman" panose="02020603050405020304" pitchFamily="18" charset="0"/>
                <a:cs typeface="Times New Roman" panose="02020603050405020304" pitchFamily="18" charset="0"/>
              </a:rPr>
              <a:t>-Well</a:t>
            </a:r>
            <a:r>
              <a:rPr lang="en-US" sz="2400" dirty="0">
                <a:latin typeface="Times New Roman" panose="02020603050405020304" pitchFamily="18" charset="0"/>
                <a:cs typeface="Times New Roman" panose="02020603050405020304" pitchFamily="18" charset="0"/>
              </a:rPr>
              <a:t> offers an intelligent traffic route planning solution powered by machine learning. The project predicts travel times based on factors like distance, traffic density, and weather conditions, enabling users to make informed decisions and select the most efficient routes.</a:t>
            </a:r>
          </a:p>
        </p:txBody>
      </p:sp>
      <p:sp>
        <p:nvSpPr>
          <p:cNvPr id="5" name="TextBox 4">
            <a:extLst>
              <a:ext uri="{FF2B5EF4-FFF2-40B4-BE49-F238E27FC236}">
                <a16:creationId xmlns:a16="http://schemas.microsoft.com/office/drawing/2014/main" id="{6FBC20DE-1B97-49B9-9867-C68DD4BDA880}"/>
              </a:ext>
            </a:extLst>
          </p:cNvPr>
          <p:cNvSpPr txBox="1"/>
          <p:nvPr/>
        </p:nvSpPr>
        <p:spPr>
          <a:xfrm>
            <a:off x="246743" y="2799603"/>
            <a:ext cx="4921624"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OVERVIEW</a:t>
            </a:r>
          </a:p>
        </p:txBody>
      </p:sp>
      <p:sp>
        <p:nvSpPr>
          <p:cNvPr id="7" name="TextBox 6">
            <a:extLst>
              <a:ext uri="{FF2B5EF4-FFF2-40B4-BE49-F238E27FC236}">
                <a16:creationId xmlns:a16="http://schemas.microsoft.com/office/drawing/2014/main" id="{EF08A083-861F-4F9F-A78D-B2277F7FB797}"/>
              </a:ext>
            </a:extLst>
          </p:cNvPr>
          <p:cNvSpPr txBox="1"/>
          <p:nvPr/>
        </p:nvSpPr>
        <p:spPr>
          <a:xfrm>
            <a:off x="358588" y="3507489"/>
            <a:ext cx="11474823" cy="2677656"/>
          </a:xfrm>
          <a:prstGeom prst="rect">
            <a:avLst/>
          </a:prstGeom>
          <a:noFill/>
        </p:spPr>
        <p:txBody>
          <a:bodyPr wrap="square">
            <a:spAutoFit/>
          </a:bodyPr>
          <a:lstStyle/>
          <a:p>
            <a:pPr algn="just"/>
            <a:r>
              <a:rPr lang="en-US" sz="2400" b="1" dirty="0" err="1">
                <a:latin typeface="Times New Roman" panose="02020603050405020304" pitchFamily="18" charset="0"/>
                <a:cs typeface="Times New Roman" panose="02020603050405020304" pitchFamily="18" charset="0"/>
              </a:rPr>
              <a:t>Tra</a:t>
            </a:r>
            <a:r>
              <a:rPr lang="en-US" sz="2400" b="1" dirty="0">
                <a:latin typeface="Times New Roman" panose="02020603050405020304" pitchFamily="18" charset="0"/>
                <a:cs typeface="Times New Roman" panose="02020603050405020304" pitchFamily="18" charset="0"/>
              </a:rPr>
              <a:t>-Well: A Traffic Route Planner</a:t>
            </a:r>
            <a:r>
              <a:rPr lang="en-US" sz="2400" dirty="0">
                <a:latin typeface="Times New Roman" panose="02020603050405020304" pitchFamily="18" charset="0"/>
                <a:cs typeface="Times New Roman" panose="02020603050405020304" pitchFamily="18" charset="0"/>
              </a:rPr>
              <a:t> is a machine learning-based solution designed to optimize travel routes and predict travel times. It uses a </a:t>
            </a:r>
            <a:r>
              <a:rPr lang="en-US" sz="2400" b="1" dirty="0">
                <a:latin typeface="Times New Roman" panose="02020603050405020304" pitchFamily="18" charset="0"/>
                <a:cs typeface="Times New Roman" panose="02020603050405020304" pitchFamily="18" charset="0"/>
              </a:rPr>
              <a:t>Random Forest Regressor</a:t>
            </a:r>
            <a:r>
              <a:rPr lang="en-US" sz="2400" dirty="0">
                <a:latin typeface="Times New Roman" panose="02020603050405020304" pitchFamily="18" charset="0"/>
                <a:cs typeface="Times New Roman" panose="02020603050405020304" pitchFamily="18" charset="0"/>
              </a:rPr>
              <a:t> to estimate travel durations by analyzing key factors like route length, traffic conditions, and time of day. The project integrates tools like </a:t>
            </a:r>
            <a:r>
              <a:rPr lang="en-US" sz="2400" b="1" dirty="0" err="1">
                <a:latin typeface="Times New Roman" panose="02020603050405020304" pitchFamily="18" charset="0"/>
                <a:cs typeface="Times New Roman" panose="02020603050405020304" pitchFamily="18" charset="0"/>
              </a:rPr>
              <a:t>OSMnx</a:t>
            </a:r>
            <a:r>
              <a:rPr lang="en-US" sz="2400" dirty="0">
                <a:latin typeface="Times New Roman" panose="02020603050405020304" pitchFamily="18" charset="0"/>
                <a:cs typeface="Times New Roman" panose="02020603050405020304" pitchFamily="18" charset="0"/>
              </a:rPr>
              <a:t> for map data and </a:t>
            </a:r>
            <a:r>
              <a:rPr lang="en-US" sz="2400" b="1" dirty="0">
                <a:latin typeface="Times New Roman" panose="02020603050405020304" pitchFamily="18" charset="0"/>
                <a:cs typeface="Times New Roman" panose="02020603050405020304" pitchFamily="18" charset="0"/>
              </a:rPr>
              <a:t>Folium</a:t>
            </a:r>
            <a:r>
              <a:rPr lang="en-US" sz="2400" dirty="0">
                <a:latin typeface="Times New Roman" panose="02020603050405020304" pitchFamily="18" charset="0"/>
                <a:cs typeface="Times New Roman" panose="02020603050405020304" pitchFamily="18" charset="0"/>
              </a:rPr>
              <a:t> for interactive route visualization, providing users with clear and practical insights.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-Well aims to enhance travel efficiency, offering a reliable and user-friendly platform for smarter commuting decisions.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a:extLst>
              <a:ext uri="{FF2B5EF4-FFF2-40B4-BE49-F238E27FC236}">
                <a16:creationId xmlns:a16="http://schemas.microsoft.com/office/drawing/2014/main" id="{3476DF4F-0FB0-A0E6-D0B8-8BE78B7B914B}"/>
              </a:ext>
            </a:extLst>
          </p:cNvPr>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5" name="TextBox 4">
            <a:extLst>
              <a:ext uri="{FF2B5EF4-FFF2-40B4-BE49-F238E27FC236}">
                <a16:creationId xmlns:a16="http://schemas.microsoft.com/office/drawing/2014/main" id="{DF7A9E19-918C-E7AC-4F10-889D490F3D67}"/>
              </a:ext>
            </a:extLst>
          </p:cNvPr>
          <p:cNvSpPr txBox="1"/>
          <p:nvPr/>
        </p:nvSpPr>
        <p:spPr>
          <a:xfrm>
            <a:off x="1624852" y="227710"/>
            <a:ext cx="8433547"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ARCHITECTURE OF WORK FLOW</a:t>
            </a:r>
          </a:p>
        </p:txBody>
      </p:sp>
      <p:pic>
        <p:nvPicPr>
          <p:cNvPr id="6" name="Picture 5">
            <a:extLst>
              <a:ext uri="{FF2B5EF4-FFF2-40B4-BE49-F238E27FC236}">
                <a16:creationId xmlns:a16="http://schemas.microsoft.com/office/drawing/2014/main" id="{784F25FD-DA80-D674-71B3-C9CE023B30C5}"/>
              </a:ext>
            </a:extLst>
          </p:cNvPr>
          <p:cNvPicPr>
            <a:picLocks noChangeAspect="1"/>
          </p:cNvPicPr>
          <p:nvPr/>
        </p:nvPicPr>
        <p:blipFill>
          <a:blip r:embed="rId2"/>
          <a:stretch>
            <a:fillRect/>
          </a:stretch>
        </p:blipFill>
        <p:spPr>
          <a:xfrm>
            <a:off x="6329680" y="776571"/>
            <a:ext cx="5517255" cy="5634389"/>
          </a:xfrm>
          <a:prstGeom prst="rect">
            <a:avLst/>
          </a:prstGeom>
        </p:spPr>
      </p:pic>
      <p:sp>
        <p:nvSpPr>
          <p:cNvPr id="9" name="TextBox 8">
            <a:extLst>
              <a:ext uri="{FF2B5EF4-FFF2-40B4-BE49-F238E27FC236}">
                <a16:creationId xmlns:a16="http://schemas.microsoft.com/office/drawing/2014/main" id="{0FDC80E8-1772-6392-C8F6-BB3495A1D7C1}"/>
              </a:ext>
            </a:extLst>
          </p:cNvPr>
          <p:cNvSpPr txBox="1"/>
          <p:nvPr/>
        </p:nvSpPr>
        <p:spPr>
          <a:xfrm>
            <a:off x="345066" y="824050"/>
            <a:ext cx="5984614" cy="5847755"/>
          </a:xfrm>
          <a:prstGeom prst="rect">
            <a:avLst/>
          </a:prstGeom>
          <a:noFill/>
        </p:spPr>
        <p:txBody>
          <a:bodyPr wrap="square" rtlCol="0">
            <a:spAutoFit/>
          </a:bodyPr>
          <a:lstStyle/>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User Input: The user provides source and destination cities along with the time of travel.</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Data Processing: The system fetches map data using </a:t>
            </a:r>
            <a:r>
              <a:rPr lang="en-US" sz="2200" dirty="0" err="1">
                <a:latin typeface="Times New Roman" panose="02020603050405020304" pitchFamily="18" charset="0"/>
                <a:cs typeface="Times New Roman" panose="02020603050405020304" pitchFamily="18" charset="0"/>
              </a:rPr>
              <a:t>OSMnx</a:t>
            </a:r>
            <a:r>
              <a:rPr lang="en-US" sz="2200" dirty="0">
                <a:latin typeface="Times New Roman" panose="02020603050405020304" pitchFamily="18" charset="0"/>
                <a:cs typeface="Times New Roman" panose="02020603050405020304" pitchFamily="18" charset="0"/>
              </a:rPr>
              <a:t> and calculates the shortest route between the locations.</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Feature Extraction: Key features like route length, traffic conditions (simulated), and time of day are prepared as input for the ML model.</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Travel Time Prediction: A pre-trained Random Forest Regressor predicts the travel time based on the extracted features.</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Visualization: The route is plotted on an interactive map using Folium and saved as an HTML file for the user to view.</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Output: The system displays the predicted travel time and route details, enabling users to plan their journey efficiently.</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44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p:cNvSpPr txBox="1"/>
          <p:nvPr/>
        </p:nvSpPr>
        <p:spPr>
          <a:xfrm>
            <a:off x="1543946" y="176870"/>
            <a:ext cx="10274709"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    WORK FLOW OF THE ML MODEL</a:t>
            </a:r>
          </a:p>
        </p:txBody>
      </p:sp>
      <p:sp>
        <p:nvSpPr>
          <p:cNvPr id="6" name="Rectangle 5"/>
          <p:cNvSpPr/>
          <p:nvPr/>
        </p:nvSpPr>
        <p:spPr>
          <a:xfrm>
            <a:off x="358879" y="754743"/>
            <a:ext cx="6617109" cy="576122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p:cNvSpPr txBox="1"/>
          <p:nvPr/>
        </p:nvSpPr>
        <p:spPr>
          <a:xfrm>
            <a:off x="540773" y="2330449"/>
            <a:ext cx="1740309" cy="307777"/>
          </a:xfrm>
          <a:prstGeom prst="rect">
            <a:avLst/>
          </a:prstGeom>
          <a:noFill/>
        </p:spPr>
        <p:txBody>
          <a:bodyPr wrap="square" rtlCol="0">
            <a:spAutoFit/>
          </a:bodyPr>
          <a:lstStyle/>
          <a:p>
            <a:r>
              <a:rPr lang="en-US" sz="1400" dirty="0">
                <a:latin typeface="Arial Black" panose="020B0A04020102020204" pitchFamily="34" charset="0"/>
              </a:rPr>
              <a:t>Data collection</a:t>
            </a:r>
            <a:endParaRPr lang="en-IN" sz="1400" dirty="0">
              <a:latin typeface="Arial Black" panose="020B0A04020102020204" pitchFamily="34" charset="0"/>
            </a:endParaRPr>
          </a:p>
        </p:txBody>
      </p:sp>
      <p:pic>
        <p:nvPicPr>
          <p:cNvPr id="9" name="Picture 8"/>
          <p:cNvPicPr>
            <a:picLocks noChangeAspect="1"/>
          </p:cNvPicPr>
          <p:nvPr/>
        </p:nvPicPr>
        <p:blipFill>
          <a:blip r:embed="rId2" cstate="print"/>
          <a:stretch>
            <a:fillRect/>
          </a:stretch>
        </p:blipFill>
        <p:spPr>
          <a:xfrm>
            <a:off x="767077" y="1241626"/>
            <a:ext cx="1037424" cy="1053970"/>
          </a:xfrm>
          <a:prstGeom prst="rect">
            <a:avLst/>
          </a:prstGeom>
        </p:spPr>
      </p:pic>
      <p:cxnSp>
        <p:nvCxnSpPr>
          <p:cNvPr id="14" name="Straight Arrow Connector 13"/>
          <p:cNvCxnSpPr/>
          <p:nvPr/>
        </p:nvCxnSpPr>
        <p:spPr>
          <a:xfrm>
            <a:off x="1961533" y="1768611"/>
            <a:ext cx="6390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2438396" y="2338650"/>
            <a:ext cx="2163097" cy="307777"/>
          </a:xfrm>
          <a:prstGeom prst="rect">
            <a:avLst/>
          </a:prstGeom>
          <a:noFill/>
        </p:spPr>
        <p:txBody>
          <a:bodyPr wrap="square" rtlCol="0">
            <a:spAutoFit/>
          </a:bodyPr>
          <a:lstStyle/>
          <a:p>
            <a:r>
              <a:rPr lang="en-US" sz="1400" dirty="0">
                <a:latin typeface="Arial Black" panose="020B0A04020102020204" pitchFamily="34" charset="0"/>
              </a:rPr>
              <a:t>Data pre-processing</a:t>
            </a:r>
            <a:endParaRPr lang="en-IN" sz="1400" dirty="0">
              <a:latin typeface="Arial Black" panose="020B0A04020102020204" pitchFamily="34" charset="0"/>
            </a:endParaRPr>
          </a:p>
        </p:txBody>
      </p:sp>
      <p:pic>
        <p:nvPicPr>
          <p:cNvPr id="19" name="Picture 18"/>
          <p:cNvPicPr>
            <a:picLocks noChangeAspect="1"/>
          </p:cNvPicPr>
          <p:nvPr/>
        </p:nvPicPr>
        <p:blipFill>
          <a:blip r:embed="rId3" cstate="print"/>
          <a:stretch>
            <a:fillRect/>
          </a:stretch>
        </p:blipFill>
        <p:spPr>
          <a:xfrm>
            <a:off x="2994037" y="1270682"/>
            <a:ext cx="1051814" cy="1024914"/>
          </a:xfrm>
          <a:prstGeom prst="rect">
            <a:avLst/>
          </a:prstGeom>
        </p:spPr>
      </p:pic>
      <p:cxnSp>
        <p:nvCxnSpPr>
          <p:cNvPr id="23" name="Straight Arrow Connector 22"/>
          <p:cNvCxnSpPr/>
          <p:nvPr/>
        </p:nvCxnSpPr>
        <p:spPr>
          <a:xfrm>
            <a:off x="4281944" y="1768611"/>
            <a:ext cx="7423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Picture 25"/>
          <p:cNvPicPr>
            <a:picLocks noChangeAspect="1"/>
          </p:cNvPicPr>
          <p:nvPr/>
        </p:nvPicPr>
        <p:blipFill>
          <a:blip r:embed="rId4" cstate="print"/>
          <a:stretch>
            <a:fillRect/>
          </a:stretch>
        </p:blipFill>
        <p:spPr>
          <a:xfrm>
            <a:off x="5492470" y="1270682"/>
            <a:ext cx="1051814" cy="1049224"/>
          </a:xfrm>
          <a:prstGeom prst="rect">
            <a:avLst/>
          </a:prstGeom>
        </p:spPr>
      </p:pic>
      <p:sp>
        <p:nvSpPr>
          <p:cNvPr id="29" name="TextBox 28"/>
          <p:cNvSpPr txBox="1"/>
          <p:nvPr/>
        </p:nvSpPr>
        <p:spPr>
          <a:xfrm>
            <a:off x="5112774" y="2345306"/>
            <a:ext cx="1966452" cy="317910"/>
          </a:xfrm>
          <a:prstGeom prst="rect">
            <a:avLst/>
          </a:prstGeom>
          <a:noFill/>
        </p:spPr>
        <p:txBody>
          <a:bodyPr wrap="square" rtlCol="0">
            <a:spAutoFit/>
          </a:bodyPr>
          <a:lstStyle/>
          <a:p>
            <a:r>
              <a:rPr lang="en-US" sz="1400" dirty="0">
                <a:latin typeface="Arial Black" panose="020B0A04020102020204" pitchFamily="34" charset="0"/>
              </a:rPr>
              <a:t>Feature selection</a:t>
            </a:r>
            <a:endParaRPr lang="en-IN" sz="1400" dirty="0">
              <a:latin typeface="Arial Black" panose="020B0A04020102020204" pitchFamily="34" charset="0"/>
            </a:endParaRPr>
          </a:p>
        </p:txBody>
      </p:sp>
      <p:cxnSp>
        <p:nvCxnSpPr>
          <p:cNvPr id="31" name="Straight Arrow Connector 30"/>
          <p:cNvCxnSpPr/>
          <p:nvPr/>
        </p:nvCxnSpPr>
        <p:spPr>
          <a:xfrm>
            <a:off x="5938684" y="2663216"/>
            <a:ext cx="0" cy="331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 name="Picture 33"/>
          <p:cNvPicPr>
            <a:picLocks noChangeAspect="1"/>
          </p:cNvPicPr>
          <p:nvPr/>
        </p:nvPicPr>
        <p:blipFill>
          <a:blip r:embed="rId5" cstate="print"/>
          <a:stretch>
            <a:fillRect/>
          </a:stretch>
        </p:blipFill>
        <p:spPr>
          <a:xfrm>
            <a:off x="2994037" y="2976267"/>
            <a:ext cx="943094" cy="1099323"/>
          </a:xfrm>
          <a:prstGeom prst="rect">
            <a:avLst/>
          </a:prstGeom>
        </p:spPr>
      </p:pic>
      <p:cxnSp>
        <p:nvCxnSpPr>
          <p:cNvPr id="36" name="Straight Arrow Connector 35"/>
          <p:cNvCxnSpPr/>
          <p:nvPr/>
        </p:nvCxnSpPr>
        <p:spPr>
          <a:xfrm flipH="1">
            <a:off x="4208206" y="3567834"/>
            <a:ext cx="8160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2588236" y="4236500"/>
            <a:ext cx="1868117" cy="317908"/>
          </a:xfrm>
          <a:prstGeom prst="rect">
            <a:avLst/>
          </a:prstGeom>
          <a:noFill/>
        </p:spPr>
        <p:txBody>
          <a:bodyPr wrap="square" rtlCol="0">
            <a:spAutoFit/>
          </a:bodyPr>
          <a:lstStyle/>
          <a:p>
            <a:r>
              <a:rPr lang="en-US" sz="1400" dirty="0">
                <a:latin typeface="Arial Black" panose="020B0A04020102020204" pitchFamily="34" charset="0"/>
              </a:rPr>
              <a:t>Model training</a:t>
            </a:r>
            <a:endParaRPr lang="en-IN" sz="1400" dirty="0">
              <a:latin typeface="Arial Black" panose="020B0A04020102020204" pitchFamily="34" charset="0"/>
            </a:endParaRPr>
          </a:p>
        </p:txBody>
      </p:sp>
      <p:cxnSp>
        <p:nvCxnSpPr>
          <p:cNvPr id="39" name="Straight Arrow Connector 38"/>
          <p:cNvCxnSpPr/>
          <p:nvPr/>
        </p:nvCxnSpPr>
        <p:spPr>
          <a:xfrm flipH="1">
            <a:off x="1961533" y="3567834"/>
            <a:ext cx="8160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rcRect l="8589" t="15475" r="8659" b="12739"/>
          <a:stretch>
            <a:fillRect/>
          </a:stretch>
        </p:blipFill>
        <p:spPr>
          <a:xfrm>
            <a:off x="671127" y="2994560"/>
            <a:ext cx="1182369" cy="1133780"/>
          </a:xfrm>
          <a:prstGeom prst="rect">
            <a:avLst/>
          </a:prstGeom>
        </p:spPr>
      </p:pic>
      <p:sp>
        <p:nvSpPr>
          <p:cNvPr id="44" name="TextBox 43"/>
          <p:cNvSpPr txBox="1"/>
          <p:nvPr/>
        </p:nvSpPr>
        <p:spPr>
          <a:xfrm>
            <a:off x="486636" y="4258317"/>
            <a:ext cx="1848581" cy="317910"/>
          </a:xfrm>
          <a:prstGeom prst="rect">
            <a:avLst/>
          </a:prstGeom>
          <a:noFill/>
        </p:spPr>
        <p:txBody>
          <a:bodyPr wrap="square" rtlCol="0">
            <a:spAutoFit/>
          </a:bodyPr>
          <a:lstStyle/>
          <a:p>
            <a:r>
              <a:rPr lang="en-US" sz="1400" dirty="0">
                <a:latin typeface="Arial Black" panose="020B0A04020102020204" pitchFamily="34" charset="0"/>
              </a:rPr>
              <a:t>Model prediction</a:t>
            </a:r>
            <a:endParaRPr lang="en-IN" sz="1400" dirty="0">
              <a:latin typeface="Arial Black" panose="020B0A04020102020204" pitchFamily="34" charset="0"/>
            </a:endParaRPr>
          </a:p>
        </p:txBody>
      </p:sp>
      <p:cxnSp>
        <p:nvCxnSpPr>
          <p:cNvPr id="48" name="Straight Connector 47"/>
          <p:cNvCxnSpPr/>
          <p:nvPr/>
        </p:nvCxnSpPr>
        <p:spPr>
          <a:xfrm>
            <a:off x="1183653" y="4788309"/>
            <a:ext cx="0" cy="629265"/>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a:off x="1165404" y="5417574"/>
            <a:ext cx="6390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2" name="Picture 51"/>
          <p:cNvPicPr>
            <a:picLocks noChangeAspect="1"/>
          </p:cNvPicPr>
          <p:nvPr/>
        </p:nvPicPr>
        <p:blipFill>
          <a:blip r:embed="rId7"/>
          <a:stretch>
            <a:fillRect/>
          </a:stretch>
        </p:blipFill>
        <p:spPr>
          <a:xfrm>
            <a:off x="1991694" y="4874323"/>
            <a:ext cx="1206337" cy="1086502"/>
          </a:xfrm>
          <a:prstGeom prst="rect">
            <a:avLst/>
          </a:prstGeom>
        </p:spPr>
      </p:pic>
      <p:sp>
        <p:nvSpPr>
          <p:cNvPr id="56" name="TextBox 55"/>
          <p:cNvSpPr txBox="1"/>
          <p:nvPr/>
        </p:nvSpPr>
        <p:spPr>
          <a:xfrm>
            <a:off x="1750030" y="6050513"/>
            <a:ext cx="1848579" cy="317910"/>
          </a:xfrm>
          <a:prstGeom prst="rect">
            <a:avLst/>
          </a:prstGeom>
          <a:noFill/>
        </p:spPr>
        <p:txBody>
          <a:bodyPr wrap="square" rtlCol="0">
            <a:spAutoFit/>
          </a:bodyPr>
          <a:lstStyle/>
          <a:p>
            <a:r>
              <a:rPr lang="en-US" sz="1400" dirty="0">
                <a:latin typeface="Arial Black" panose="020B0A04020102020204" pitchFamily="34" charset="0"/>
              </a:rPr>
              <a:t>Model evaluation</a:t>
            </a:r>
            <a:endParaRPr lang="en-IN" sz="1400" dirty="0">
              <a:latin typeface="Arial Black" panose="020B0A04020102020204" pitchFamily="34" charset="0"/>
            </a:endParaRPr>
          </a:p>
        </p:txBody>
      </p:sp>
      <p:sp>
        <p:nvSpPr>
          <p:cNvPr id="57" name="TextBox 56"/>
          <p:cNvSpPr txBox="1"/>
          <p:nvPr/>
        </p:nvSpPr>
        <p:spPr>
          <a:xfrm>
            <a:off x="5093001" y="4236500"/>
            <a:ext cx="1848577" cy="307777"/>
          </a:xfrm>
          <a:prstGeom prst="rect">
            <a:avLst/>
          </a:prstGeom>
          <a:noFill/>
        </p:spPr>
        <p:txBody>
          <a:bodyPr wrap="square" rtlCol="0">
            <a:spAutoFit/>
          </a:bodyPr>
          <a:lstStyle/>
          <a:p>
            <a:r>
              <a:rPr lang="en-US" sz="1400" dirty="0">
                <a:latin typeface="Arial Black" panose="020B0A04020102020204" pitchFamily="34" charset="0"/>
              </a:rPr>
              <a:t>Model selection</a:t>
            </a:r>
            <a:endParaRPr lang="en-IN" sz="1400" dirty="0">
              <a:latin typeface="Arial Black" panose="020B0A04020102020204" pitchFamily="34" charset="0"/>
            </a:endParaRPr>
          </a:p>
        </p:txBody>
      </p:sp>
      <p:pic>
        <p:nvPicPr>
          <p:cNvPr id="59" name="Picture 58"/>
          <p:cNvPicPr>
            <a:picLocks noChangeAspect="1"/>
          </p:cNvPicPr>
          <p:nvPr/>
        </p:nvPicPr>
        <p:blipFill>
          <a:blip r:embed="rId8" cstate="print"/>
          <a:stretch>
            <a:fillRect/>
          </a:stretch>
        </p:blipFill>
        <p:spPr>
          <a:xfrm>
            <a:off x="5417575" y="3068407"/>
            <a:ext cx="1012719" cy="1074418"/>
          </a:xfrm>
          <a:prstGeom prst="rect">
            <a:avLst/>
          </a:prstGeom>
        </p:spPr>
      </p:pic>
      <p:sp>
        <p:nvSpPr>
          <p:cNvPr id="4" name="TextBox 3"/>
          <p:cNvSpPr txBox="1"/>
          <p:nvPr/>
        </p:nvSpPr>
        <p:spPr>
          <a:xfrm>
            <a:off x="6952343" y="657959"/>
            <a:ext cx="5007428" cy="6501780"/>
          </a:xfrm>
          <a:prstGeom prst="rect">
            <a:avLst/>
          </a:prstGeom>
          <a:noFill/>
        </p:spPr>
        <p:txBody>
          <a:bodyPr wrap="square" rtlCol="0">
            <a:spAutoFit/>
          </a:bodyPr>
          <a:lstStyle/>
          <a:p>
            <a:pPr marL="228600" indent="-228600">
              <a:buAutoNum type="arabicPeriod"/>
            </a:pPr>
            <a:r>
              <a:rPr lang="en-US" sz="1600" b="1" dirty="0">
                <a:latin typeface="Times New Roman" panose="02020603050405020304" pitchFamily="18" charset="0"/>
                <a:cs typeface="Times New Roman" panose="02020603050405020304" pitchFamily="18" charset="0"/>
              </a:rPr>
              <a:t>Data Collection: </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Gather historical traffic data from sources. Include weather and local event data to enhance prediction accuracy and account for external factors.</a:t>
            </a:r>
          </a:p>
          <a:p>
            <a:pPr marL="228600" indent="-228600">
              <a:buAutoNum type="arabicPeriod"/>
            </a:pPr>
            <a:r>
              <a:rPr lang="en-US" sz="1600" b="1" dirty="0">
                <a:latin typeface="Times New Roman" panose="02020603050405020304" pitchFamily="18" charset="0"/>
                <a:cs typeface="Times New Roman" panose="02020603050405020304" pitchFamily="18" charset="0"/>
              </a:rPr>
              <a:t>Data Preprocessing:</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Clean the dataset by addressing missing values and inconsistencies. Create useful features such as day of the week, time of day, and historical traffic patterns to enrich the model inputs.</a:t>
            </a:r>
          </a:p>
          <a:p>
            <a:pPr marL="228600" indent="-228600">
              <a:buAutoNum type="arabicPeriod"/>
            </a:pPr>
            <a:r>
              <a:rPr lang="en-US" sz="1600" b="1" dirty="0">
                <a:latin typeface="Times New Roman" panose="02020603050405020304" pitchFamily="18" charset="0"/>
                <a:cs typeface="Times New Roman" panose="02020603050405020304" pitchFamily="18" charset="0"/>
              </a:rPr>
              <a:t>Feature Selection:</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Identify key features that significantly affect travel time. Focus on elements like route length, historical traffic volume, weather conditions, and time of travel to optimize model performance.</a:t>
            </a:r>
          </a:p>
          <a:p>
            <a:pPr marL="228600" indent="-228600">
              <a:buAutoNum type="arabicPeriod"/>
            </a:pPr>
            <a:r>
              <a:rPr lang="en-US" sz="1600" b="1" dirty="0">
                <a:latin typeface="Times New Roman" panose="02020603050405020304" pitchFamily="18" charset="0"/>
                <a:cs typeface="Times New Roman" panose="02020603050405020304" pitchFamily="18" charset="0"/>
              </a:rPr>
              <a:t>Model Selection:</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Use appropriate algorithms for each task: </a:t>
            </a:r>
            <a:r>
              <a:rPr lang="en-US" sz="1100" dirty="0" err="1">
                <a:latin typeface="Times New Roman" panose="02020603050405020304" pitchFamily="18" charset="0"/>
                <a:cs typeface="Times New Roman" panose="02020603050405020304" pitchFamily="18" charset="0"/>
              </a:rPr>
              <a:t>Dijkstra’s</a:t>
            </a:r>
            <a:r>
              <a:rPr lang="en-US" sz="1100" dirty="0">
                <a:latin typeface="Times New Roman" panose="02020603050405020304" pitchFamily="18" charset="0"/>
                <a:cs typeface="Times New Roman" panose="02020603050405020304" pitchFamily="18" charset="0"/>
              </a:rPr>
              <a:t> or A* for route suggestions, regression models for traffic volume predictions, and advanced regression techniques for estimating travel times.</a:t>
            </a:r>
          </a:p>
          <a:p>
            <a:pPr marL="228600" indent="-228600">
              <a:buAutoNum type="arabicPeriod"/>
            </a:pPr>
            <a:r>
              <a:rPr lang="en-US" sz="1600" b="1" dirty="0">
                <a:latin typeface="Times New Roman" panose="02020603050405020304" pitchFamily="18" charset="0"/>
                <a:cs typeface="Times New Roman" panose="02020603050405020304" pitchFamily="18" charset="0"/>
              </a:rPr>
              <a:t>Model Training:</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Split data into training and testing sets for model evaluation. Train models using regression metrics like MAE and RMSE, and optimize performance through </a:t>
            </a:r>
            <a:r>
              <a:rPr lang="en-US" sz="1100" dirty="0" err="1">
                <a:latin typeface="Times New Roman" panose="02020603050405020304" pitchFamily="18" charset="0"/>
                <a:cs typeface="Times New Roman" panose="02020603050405020304" pitchFamily="18" charset="0"/>
              </a:rPr>
              <a:t>hyperparameter</a:t>
            </a:r>
            <a:r>
              <a:rPr lang="en-US" sz="1100" dirty="0">
                <a:latin typeface="Times New Roman" panose="02020603050405020304" pitchFamily="18" charset="0"/>
                <a:cs typeface="Times New Roman" panose="02020603050405020304" pitchFamily="18" charset="0"/>
              </a:rPr>
              <a:t> tuning.</a:t>
            </a:r>
          </a:p>
          <a:p>
            <a:pPr marL="228600" indent="-228600">
              <a:buAutoNum type="arabicPeriod"/>
            </a:pPr>
            <a:r>
              <a:rPr lang="en-US" sz="1600" b="1" dirty="0">
                <a:latin typeface="Times New Roman" panose="02020603050405020304" pitchFamily="18" charset="0"/>
                <a:cs typeface="Times New Roman" panose="02020603050405020304" pitchFamily="18" charset="0"/>
              </a:rPr>
              <a:t>Prediction and Recommendation:</a:t>
            </a:r>
            <a:br>
              <a:rPr lang="en-US" sz="1050" dirty="0">
                <a:latin typeface="Times New Roman" panose="02020603050405020304" pitchFamily="18" charset="0"/>
                <a:cs typeface="Times New Roman" panose="02020603050405020304" pitchFamily="18" charset="0"/>
              </a:rPr>
            </a:br>
            <a:r>
              <a:rPr lang="en-US" sz="1050" dirty="0">
                <a:latin typeface="Times New Roman" panose="02020603050405020304" pitchFamily="18" charset="0"/>
                <a:cs typeface="Times New Roman" panose="02020603050405020304" pitchFamily="18" charset="0"/>
              </a:rPr>
              <a:t>       Integrate real-time data to predict current traffic conditions. Provide users with recommended routes based on predicted travel times, allowing them to choose based on their preferences.</a:t>
            </a:r>
            <a:endParaRPr lang="en-US" sz="1100" dirty="0">
              <a:latin typeface="Times New Roman" panose="02020603050405020304" pitchFamily="18" charset="0"/>
              <a:cs typeface="Times New Roman" panose="02020603050405020304" pitchFamily="18" charset="0"/>
            </a:endParaRPr>
          </a:p>
          <a:p>
            <a:pPr marL="228600" indent="-228600">
              <a:buAutoNum type="arabicPeriod"/>
            </a:pPr>
            <a:r>
              <a:rPr lang="en-US" sz="1600" b="1" dirty="0">
                <a:latin typeface="Times New Roman" panose="02020603050405020304" pitchFamily="18" charset="0"/>
                <a:cs typeface="Times New Roman" panose="02020603050405020304" pitchFamily="18" charset="0"/>
              </a:rPr>
              <a:t>Model evaluation:</a:t>
            </a:r>
            <a:br>
              <a:rPr lang="en-US" sz="1600" b="1"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Assess model accuracy using metrics such as MAE for travel time predictions and accuracy for route suggestions. Continuously improve models based on user feedback and performance tracking.</a:t>
            </a:r>
          </a:p>
          <a:p>
            <a:pPr marL="228600" indent="-228600">
              <a:buAutoNum type="arabicPeriod"/>
            </a:pPr>
            <a:r>
              <a:rPr lang="en-IN" sz="1600" b="1" dirty="0">
                <a:latin typeface="Times New Roman" panose="02020603050405020304" pitchFamily="18" charset="0"/>
                <a:cs typeface="Times New Roman" panose="02020603050405020304" pitchFamily="18" charset="0"/>
              </a:rPr>
              <a:t>Deployment:</a:t>
            </a:r>
          </a:p>
          <a:p>
            <a:pPr marL="228600" indent="-228600"/>
            <a:r>
              <a:rPr lang="en-IN" sz="1600" b="1"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Deploy the solution in a user-friendly application where users can input their source and destination. Monitor model performance and update data to ensure ongoing accuracy and relevance. </a:t>
            </a:r>
            <a:br>
              <a:rPr lang="en-IN" sz="1600" b="1"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      </a:t>
            </a:r>
          </a:p>
          <a:p>
            <a:pPr marL="228600" indent="-228600"/>
            <a:r>
              <a:rPr lang="en-IN" sz="1600" b="1"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a:xfrm>
            <a:off x="3578001" y="5273811"/>
            <a:ext cx="7423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4845207" y="6037942"/>
            <a:ext cx="1868117" cy="307777"/>
          </a:xfrm>
          <a:prstGeom prst="rect">
            <a:avLst/>
          </a:prstGeom>
          <a:noFill/>
        </p:spPr>
        <p:txBody>
          <a:bodyPr wrap="square" rtlCol="0">
            <a:spAutoFit/>
          </a:bodyPr>
          <a:lstStyle/>
          <a:p>
            <a:r>
              <a:rPr lang="en-IN" sz="1400" dirty="0">
                <a:latin typeface="Arial Black" panose="020B0A04020102020204" pitchFamily="34" charset="0"/>
              </a:rPr>
              <a:t>Deployment</a:t>
            </a:r>
          </a:p>
        </p:txBody>
      </p:sp>
      <p:sp>
        <p:nvSpPr>
          <p:cNvPr id="3074" name="AutoShape 2" descr="blob:https://web.whatsapp.com/350a0ab4-6e29-4161-8d0c-8f5de6046b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blob:https://web.whatsapp.com/350a0ab4-6e29-4161-8d0c-8f5de6046b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blob:https://web.whatsapp.com/350a0ab4-6e29-4161-8d0c-8f5de6046b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3" name="Picture 32" descr="350a0ab4-6e29-4161-8d0c-8f5de6046bee.jpeg"/>
          <p:cNvPicPr>
            <a:picLocks noChangeAspect="1"/>
          </p:cNvPicPr>
          <p:nvPr/>
        </p:nvPicPr>
        <p:blipFill>
          <a:blip r:embed="rId9"/>
          <a:stretch>
            <a:fillRect/>
          </a:stretch>
        </p:blipFill>
        <p:spPr>
          <a:xfrm>
            <a:off x="4899479" y="4941209"/>
            <a:ext cx="1080408" cy="10301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a:extLst>
              <a:ext uri="{FF2B5EF4-FFF2-40B4-BE49-F238E27FC236}">
                <a16:creationId xmlns:a16="http://schemas.microsoft.com/office/drawing/2014/main" id="{2EFAB3BD-1A16-413F-F47E-849013C46D1B}"/>
              </a:ext>
            </a:extLst>
          </p:cNvPr>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a:extLst>
              <a:ext uri="{FF2B5EF4-FFF2-40B4-BE49-F238E27FC236}">
                <a16:creationId xmlns:a16="http://schemas.microsoft.com/office/drawing/2014/main" id="{0EAEE6DB-BE58-22B4-DD3A-B36EC4ABE9F5}"/>
              </a:ext>
            </a:extLst>
          </p:cNvPr>
          <p:cNvSpPr txBox="1"/>
          <p:nvPr/>
        </p:nvSpPr>
        <p:spPr>
          <a:xfrm>
            <a:off x="3030072" y="251012"/>
            <a:ext cx="6965576"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DATA   PREPARATION</a:t>
            </a:r>
          </a:p>
        </p:txBody>
      </p:sp>
      <p:pic>
        <p:nvPicPr>
          <p:cNvPr id="4" name="Picture 3">
            <a:extLst>
              <a:ext uri="{FF2B5EF4-FFF2-40B4-BE49-F238E27FC236}">
                <a16:creationId xmlns:a16="http://schemas.microsoft.com/office/drawing/2014/main" id="{BA785D91-3113-BD4F-ECD0-B647523763C9}"/>
              </a:ext>
            </a:extLst>
          </p:cNvPr>
          <p:cNvPicPr>
            <a:picLocks noChangeAspect="1"/>
          </p:cNvPicPr>
          <p:nvPr/>
        </p:nvPicPr>
        <p:blipFill>
          <a:blip r:embed="rId2"/>
          <a:stretch>
            <a:fillRect/>
          </a:stretch>
        </p:blipFill>
        <p:spPr>
          <a:xfrm>
            <a:off x="5486400" y="1118568"/>
            <a:ext cx="6388691" cy="1649814"/>
          </a:xfrm>
          <a:prstGeom prst="rect">
            <a:avLst/>
          </a:prstGeom>
        </p:spPr>
      </p:pic>
      <p:pic>
        <p:nvPicPr>
          <p:cNvPr id="5" name="Picture 4">
            <a:extLst>
              <a:ext uri="{FF2B5EF4-FFF2-40B4-BE49-F238E27FC236}">
                <a16:creationId xmlns:a16="http://schemas.microsoft.com/office/drawing/2014/main" id="{A5589D7E-265B-341F-764C-D599A936DE6F}"/>
              </a:ext>
            </a:extLst>
          </p:cNvPr>
          <p:cNvPicPr>
            <a:picLocks noChangeAspect="1"/>
          </p:cNvPicPr>
          <p:nvPr/>
        </p:nvPicPr>
        <p:blipFill>
          <a:blip r:embed="rId3"/>
          <a:stretch>
            <a:fillRect/>
          </a:stretch>
        </p:blipFill>
        <p:spPr>
          <a:xfrm>
            <a:off x="5683623" y="2928052"/>
            <a:ext cx="5730737" cy="3557945"/>
          </a:xfrm>
          <a:prstGeom prst="rect">
            <a:avLst/>
          </a:prstGeom>
        </p:spPr>
      </p:pic>
      <p:sp>
        <p:nvSpPr>
          <p:cNvPr id="6" name="TextBox 5">
            <a:extLst>
              <a:ext uri="{FF2B5EF4-FFF2-40B4-BE49-F238E27FC236}">
                <a16:creationId xmlns:a16="http://schemas.microsoft.com/office/drawing/2014/main" id="{78332243-B3BD-637E-ED30-7AAA37B18317}"/>
              </a:ext>
            </a:extLst>
          </p:cNvPr>
          <p:cNvSpPr txBox="1"/>
          <p:nvPr/>
        </p:nvSpPr>
        <p:spPr>
          <a:xfrm>
            <a:off x="310854" y="1084404"/>
            <a:ext cx="5061915" cy="5648090"/>
          </a:xfrm>
          <a:prstGeom prst="rect">
            <a:avLst/>
          </a:prstGeom>
          <a:noFill/>
        </p:spPr>
        <p:txBody>
          <a:bodyPr wrap="square" rtlCol="0">
            <a:spAutoFit/>
          </a:bodyPr>
          <a:lstStyle/>
          <a:p>
            <a:pPr algn="just"/>
            <a:r>
              <a:rPr lang="en-IN" sz="1800" kern="0" dirty="0">
                <a:effectLst/>
                <a:latin typeface="Times New Roman" panose="02020603050405020304" pitchFamily="18" charset="0"/>
                <a:ea typeface="Times New Roman" panose="02020603050405020304" pitchFamily="18" charset="0"/>
              </a:rPr>
              <a:t>The first step is to create or collect the dataset for predicting travel times in urban traffic scenarios. The dataset can be generated using synthetic data based on real-world factors that influence travel durations</a:t>
            </a:r>
            <a: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To prepare the dataset for predicting travel times, we preprocess the data by handling missing values, encoding categorical variables, and scaling numerical features. Numerical features like route length and traffic condition are standardized to ensure they are on a similar scale, improving the model's ability to learn patterns effectively. Additionally, categorical variables, such as time of day (if represented categorically), are encoded using one-hot encoding to convert them into a machine-learning-friendly format. These preprocessing steps ensure the dataset is clean and well-structured, allowing the model to effectively </a:t>
            </a:r>
            <a:r>
              <a:rPr lang="en-IN" sz="1800" dirty="0" err="1">
                <a:effectLst/>
                <a:latin typeface="Times New Roman" panose="02020603050405020304" pitchFamily="18" charset="0"/>
                <a:ea typeface="Times New Roman" panose="02020603050405020304" pitchFamily="18" charset="0"/>
              </a:rPr>
              <a:t>analyze</a:t>
            </a:r>
            <a:r>
              <a:rPr lang="en-IN" sz="1800" dirty="0">
                <a:effectLst/>
                <a:latin typeface="Times New Roman" panose="02020603050405020304" pitchFamily="18" charset="0"/>
                <a:ea typeface="Times New Roman" panose="02020603050405020304" pitchFamily="18" charset="0"/>
              </a:rPr>
              <a:t> the data and make accurate travel time predictions.</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4122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a:extLst>
              <a:ext uri="{FF2B5EF4-FFF2-40B4-BE49-F238E27FC236}">
                <a16:creationId xmlns:a16="http://schemas.microsoft.com/office/drawing/2014/main" id="{BC14A4BE-43B0-A39C-3EA1-613E5D27CDE7}"/>
              </a:ext>
            </a:extLst>
          </p:cNvPr>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a:extLst>
              <a:ext uri="{FF2B5EF4-FFF2-40B4-BE49-F238E27FC236}">
                <a16:creationId xmlns:a16="http://schemas.microsoft.com/office/drawing/2014/main" id="{216F006B-B3B0-F4E8-3EF9-6AF334C0EDCF}"/>
              </a:ext>
            </a:extLst>
          </p:cNvPr>
          <p:cNvSpPr txBox="1"/>
          <p:nvPr/>
        </p:nvSpPr>
        <p:spPr>
          <a:xfrm>
            <a:off x="2852877" y="397119"/>
            <a:ext cx="586291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MODEL   EVALUATION</a:t>
            </a:r>
          </a:p>
        </p:txBody>
      </p:sp>
      <p:sp>
        <p:nvSpPr>
          <p:cNvPr id="4" name="TextBox 3">
            <a:extLst>
              <a:ext uri="{FF2B5EF4-FFF2-40B4-BE49-F238E27FC236}">
                <a16:creationId xmlns:a16="http://schemas.microsoft.com/office/drawing/2014/main" id="{63DCFEB3-33C0-A8BE-EBC6-8CFE34B5F936}"/>
              </a:ext>
            </a:extLst>
          </p:cNvPr>
          <p:cNvSpPr txBox="1"/>
          <p:nvPr/>
        </p:nvSpPr>
        <p:spPr>
          <a:xfrm>
            <a:off x="434787" y="1245768"/>
            <a:ext cx="11452413" cy="2951064"/>
          </a:xfrm>
          <a:prstGeom prst="rect">
            <a:avLst/>
          </a:prstGeom>
          <a:noFill/>
        </p:spPr>
        <p:txBody>
          <a:bodyPr wrap="square" rtlCol="0">
            <a:spAutoFit/>
          </a:bodyPr>
          <a:lstStyle/>
          <a:p>
            <a:pPr algn="just">
              <a:lnSpc>
                <a:spcPct val="150000"/>
              </a:lnSpc>
            </a:pPr>
            <a:r>
              <a:rPr lang="en-IN" sz="1800" dirty="0">
                <a:effectLst/>
                <a:latin typeface="Times New Roman" panose="02020603050405020304" pitchFamily="18" charset="0"/>
                <a:ea typeface="Times New Roman" panose="02020603050405020304" pitchFamily="18" charset="0"/>
              </a:rPr>
              <a:t>The model is trained on historical travel time data, with the performance evaluated using various metrics. Mean Squared Error (MSE) is the primary metric to assess how closely the predicted travel times match the actual travel times. Cross-validation, specifically K-fold cross-validation, is used to evaluate the model’s robustness by splitting the data into multiple subsets, training the model on some and testing it on others. Hyperparameter tuning, such as adjusting the maximum depth of the tree or the minimum number of samples per leaf, helps prevent overfitting and improves the model's generalizability. Evaluation metrics like accuracy, RMSE (Root Mean Squared Error), and cross-validation scores provide insights into the model’s prediction accuracy and its ability to generalize to unseen data.</a:t>
            </a:r>
          </a:p>
        </p:txBody>
      </p:sp>
      <p:pic>
        <p:nvPicPr>
          <p:cNvPr id="6" name="Picture 5">
            <a:extLst>
              <a:ext uri="{FF2B5EF4-FFF2-40B4-BE49-F238E27FC236}">
                <a16:creationId xmlns:a16="http://schemas.microsoft.com/office/drawing/2014/main" id="{B1B14B33-AAC0-738F-34A6-9BCEEE453649}"/>
              </a:ext>
            </a:extLst>
          </p:cNvPr>
          <p:cNvPicPr>
            <a:picLocks noChangeAspect="1"/>
          </p:cNvPicPr>
          <p:nvPr/>
        </p:nvPicPr>
        <p:blipFill>
          <a:blip r:embed="rId2"/>
          <a:stretch>
            <a:fillRect/>
          </a:stretch>
        </p:blipFill>
        <p:spPr>
          <a:xfrm>
            <a:off x="2290202" y="4691538"/>
            <a:ext cx="6988269" cy="1143535"/>
          </a:xfrm>
          <a:prstGeom prst="rect">
            <a:avLst/>
          </a:prstGeom>
        </p:spPr>
      </p:pic>
    </p:spTree>
    <p:extLst>
      <p:ext uri="{BB962C8B-B14F-4D97-AF65-F5344CB8AC3E}">
        <p14:creationId xmlns:p14="http://schemas.microsoft.com/office/powerpoint/2010/main" val="3670151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TotalTime>
  <Words>1485</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919944519529</dc:creator>
  <cp:lastModifiedBy>Prareena Kumar</cp:lastModifiedBy>
  <cp:revision>22</cp:revision>
  <dcterms:created xsi:type="dcterms:W3CDTF">2024-10-07T15:11:00Z</dcterms:created>
  <dcterms:modified xsi:type="dcterms:W3CDTF">2024-11-20T14:14:30Z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D569D87FD6484EA8A481C9AED9AA8CA8_12</vt:lpwstr>
  </property>
  <property fmtid="{D5CDD505-2E9C-101B-9397-08002B2CF9AE}" pid="3" name="KSOProductBuildVer">
    <vt:lpwstr>1033-12.2.0.18607</vt:lpwstr>
  </property>
</Properties>
</file>